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7" r:id="rId2"/>
    <p:sldId id="444" r:id="rId3"/>
    <p:sldId id="409" r:id="rId4"/>
    <p:sldId id="453" r:id="rId5"/>
    <p:sldId id="454" r:id="rId6"/>
    <p:sldId id="455" r:id="rId7"/>
    <p:sldId id="456" r:id="rId8"/>
    <p:sldId id="457" r:id="rId9"/>
    <p:sldId id="458" r:id="rId10"/>
    <p:sldId id="459" r:id="rId11"/>
    <p:sldId id="460" r:id="rId12"/>
    <p:sldId id="461" r:id="rId13"/>
    <p:sldId id="462" r:id="rId14"/>
    <p:sldId id="463" r:id="rId15"/>
    <p:sldId id="465" r:id="rId16"/>
    <p:sldId id="464" r:id="rId17"/>
    <p:sldId id="466" r:id="rId18"/>
    <p:sldId id="467" r:id="rId19"/>
    <p:sldId id="468" r:id="rId20"/>
    <p:sldId id="469" r:id="rId21"/>
    <p:sldId id="471" r:id="rId22"/>
    <p:sldId id="470" r:id="rId23"/>
    <p:sldId id="472" r:id="rId24"/>
    <p:sldId id="473" r:id="rId25"/>
    <p:sldId id="474" r:id="rId26"/>
    <p:sldId id="410" r:id="rId2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0" autoAdjust="0"/>
    <p:restoredTop sz="95840" autoAdjust="0"/>
  </p:normalViewPr>
  <p:slideViewPr>
    <p:cSldViewPr>
      <p:cViewPr varScale="1">
        <p:scale>
          <a:sx n="107" d="100"/>
          <a:sy n="107" d="100"/>
        </p:scale>
        <p:origin x="176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is, Gareth" userId="0ca0577c-2ada-4abb-9a17-e7a804bbaaa5" providerId="ADAL" clId="{8D276DEB-9ECF-474F-8641-C8D9886C5626}"/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10/18/19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217443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80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unrealengine.com/Http-request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 descr="https://lh5.googleusercontent.com/Y1PJKzfCw_Vbm4aUYsdu7nB9OUrvPWyygukEEw1wtNy2K27lzX8JMaZtWut6Y9W9RZMRVJlWDWNoS187dkSVfanRPyNjt02bj5eaRz8tu4MCPa8ir7Xz5zkflA2R5DgKHmrBSB38OG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3" name="Picture 7" descr="https://lh6.googleusercontent.com/zdVc9a5gHTae7VrNZXI-q1ppY_MB-A5E0D9tYeaTzS_J8WpeXmeCckgzMl1HBcBx2QhpYTWpg0itQQr7s2_SSoZLOBtFCT-hS88g6d1VgzdKSwHnDr7cgVAls-Wfe6UOMMUQ6zJYN1w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2038" y="-3773488"/>
            <a:ext cx="552450" cy="476250"/>
          </a:xfrm>
          <a:prstGeom prst="rect">
            <a:avLst/>
          </a:prstGeom>
          <a:noFill/>
        </p:spPr>
      </p:pic>
      <p:pic>
        <p:nvPicPr>
          <p:cNvPr id="116744" name="Picture 8" descr="https://lh6.googleusercontent.com/01jnqT7hbUAXilROkmEGhMHPWGXGnb_E4d-CVxRs-gsBNijqtJxS7NgAhYugiMVWFdYQ_xEJJWOLYPKR1YByNNmaFeVTUjYIenIb_WZqVRmnO4D98yKmpSEpB0--9-K-xTHdCTwOxf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3851920" y="5973087"/>
            <a:ext cx="5292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COMP280: Creative Computing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BSc(Hons) Computing for Games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BA(Hons) Game Development: Programming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51520" y="4006805"/>
            <a:ext cx="871296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Lecture 5</a:t>
            </a:r>
            <a:r>
              <a:rPr lang="en-US" sz="36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: Networking with Game Engines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Unity Integration</a:t>
            </a:r>
          </a:p>
          <a:p>
            <a:pPr lvl="1"/>
            <a:r>
              <a:rPr lang="en-GB" dirty="0"/>
              <a:t>Generic C# HTTP Client functionality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A710C60-5CBD-E74D-A853-D33803ECFC16}"/>
              </a:ext>
            </a:extLst>
          </p:cNvPr>
          <p:cNvSpPr txBox="1">
            <a:spLocks/>
          </p:cNvSpPr>
          <p:nvPr/>
        </p:nvSpPr>
        <p:spPr>
          <a:xfrm>
            <a:off x="6084168" y="1988840"/>
            <a:ext cx="2880320" cy="6192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Functionally identical to Python</a:t>
            </a:r>
          </a:p>
          <a:p>
            <a:pPr lvl="1"/>
            <a:r>
              <a:rPr lang="en-GB" sz="1600" dirty="0" err="1"/>
              <a:t>PostAsync</a:t>
            </a:r>
            <a:r>
              <a:rPr lang="en-GB" sz="1600" dirty="0"/>
              <a:t>() is ‘POST’</a:t>
            </a:r>
          </a:p>
          <a:p>
            <a:pPr lvl="1"/>
            <a:r>
              <a:rPr lang="en-GB" sz="1600" dirty="0"/>
              <a:t>Slightly more code, Python is more geared towards rapid development</a:t>
            </a:r>
          </a:p>
          <a:p>
            <a:pPr lvl="3"/>
            <a:endParaRPr lang="en-GB" sz="1400" dirty="0"/>
          </a:p>
          <a:p>
            <a:pPr marL="1371600" lvl="3" indent="0">
              <a:buFont typeface="Arial" pitchFamily="34" charset="0"/>
              <a:buNone/>
            </a:pPr>
            <a:endParaRPr lang="en-GB" sz="1400" dirty="0"/>
          </a:p>
          <a:p>
            <a:pPr lvl="1"/>
            <a:endParaRPr lang="en-GB" sz="1800" dirty="0"/>
          </a:p>
          <a:p>
            <a:pPr lvl="1"/>
            <a:endParaRPr lang="en-GB" sz="1800" dirty="0"/>
          </a:p>
          <a:p>
            <a:pPr lvl="1"/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B50DAD-8BD2-284E-8F8C-268BDB977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925263"/>
            <a:ext cx="6036026" cy="402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342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Unity Integration</a:t>
            </a:r>
          </a:p>
          <a:p>
            <a:pPr lvl="1"/>
            <a:r>
              <a:rPr lang="en-GB" dirty="0"/>
              <a:t>Generic C# HTTP Client functionality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Can take this straight into Unity project</a:t>
            </a:r>
          </a:p>
          <a:p>
            <a:pPr lvl="1"/>
            <a:endParaRPr lang="en-GB" dirty="0"/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B4861C-F087-0F4A-A9E9-3F586C666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2924944"/>
            <a:ext cx="6275742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081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Unity Integration</a:t>
            </a:r>
          </a:p>
          <a:p>
            <a:pPr lvl="1"/>
            <a:r>
              <a:rPr lang="en-GB" dirty="0"/>
              <a:t>Create a UI with:</a:t>
            </a:r>
          </a:p>
          <a:p>
            <a:pPr lvl="2"/>
            <a:r>
              <a:rPr lang="en-GB" dirty="0"/>
              <a:t>A multi-line textbox to display score info</a:t>
            </a:r>
          </a:p>
          <a:p>
            <a:pPr lvl="2"/>
            <a:r>
              <a:rPr lang="en-GB" dirty="0"/>
              <a:t>A button widget to get scores from the server</a:t>
            </a:r>
          </a:p>
          <a:p>
            <a:pPr lvl="2"/>
            <a:r>
              <a:rPr lang="en-GB" dirty="0"/>
              <a:t>A button widget to send score to the server</a:t>
            </a:r>
          </a:p>
          <a:p>
            <a:pPr lvl="2"/>
            <a:r>
              <a:rPr lang="en-GB" dirty="0"/>
              <a:t>2 text input widgets to enter name + score for new data</a:t>
            </a:r>
          </a:p>
          <a:p>
            <a:pPr lvl="1"/>
            <a:endParaRPr lang="en-GB" dirty="0"/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0700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Unity Integration</a:t>
            </a:r>
          </a:p>
          <a:p>
            <a:pPr lvl="1"/>
            <a:r>
              <a:rPr lang="en-GB" dirty="0"/>
              <a:t>Create a UI with:</a:t>
            </a:r>
          </a:p>
          <a:p>
            <a:pPr lvl="2"/>
            <a:r>
              <a:rPr lang="en-GB" dirty="0"/>
              <a:t>Add Score Button</a:t>
            </a:r>
          </a:p>
          <a:p>
            <a:pPr lvl="3"/>
            <a:r>
              <a:rPr lang="en-GB" dirty="0"/>
              <a:t>Uses </a:t>
            </a:r>
            <a:r>
              <a:rPr lang="en-GB" dirty="0" err="1"/>
              <a:t>OnClick</a:t>
            </a:r>
            <a:r>
              <a:rPr lang="en-GB" dirty="0"/>
              <a:t>()</a:t>
            </a:r>
          </a:p>
          <a:p>
            <a:pPr lvl="4"/>
            <a:r>
              <a:rPr lang="en-GB" dirty="0"/>
              <a:t>Calls </a:t>
            </a:r>
            <a:r>
              <a:rPr lang="en-GB" dirty="0" err="1"/>
              <a:t>scorewidget.AddScore</a:t>
            </a:r>
            <a:endParaRPr lang="en-GB" dirty="0"/>
          </a:p>
          <a:p>
            <a:pPr lvl="4"/>
            <a:endParaRPr lang="en-GB" dirty="0"/>
          </a:p>
          <a:p>
            <a:pPr lvl="2"/>
            <a:r>
              <a:rPr lang="en-GB" dirty="0"/>
              <a:t>Get Scores Button</a:t>
            </a:r>
          </a:p>
          <a:p>
            <a:pPr lvl="3"/>
            <a:r>
              <a:rPr lang="en-GB" dirty="0"/>
              <a:t>Uses </a:t>
            </a:r>
            <a:r>
              <a:rPr lang="en-GB" dirty="0" err="1"/>
              <a:t>OnClick</a:t>
            </a:r>
            <a:r>
              <a:rPr lang="en-GB" dirty="0"/>
              <a:t>()</a:t>
            </a:r>
          </a:p>
          <a:p>
            <a:pPr lvl="4"/>
            <a:r>
              <a:rPr lang="en-GB" dirty="0"/>
              <a:t>Calls </a:t>
            </a:r>
            <a:r>
              <a:rPr lang="en-GB" dirty="0" err="1"/>
              <a:t>scorewidget.GetScores</a:t>
            </a:r>
            <a:r>
              <a:rPr lang="en-GB" dirty="0"/>
              <a:t>()</a:t>
            </a:r>
          </a:p>
          <a:p>
            <a:pPr lvl="4"/>
            <a:endParaRPr lang="en-GB" dirty="0"/>
          </a:p>
          <a:p>
            <a:pPr lvl="2"/>
            <a:r>
              <a:rPr lang="en-GB" dirty="0"/>
              <a:t>These functions call the standalone .NET code from before </a:t>
            </a:r>
          </a:p>
          <a:p>
            <a:pPr lvl="3"/>
            <a:r>
              <a:rPr lang="en-GB" dirty="0"/>
              <a:t>Also copy data for </a:t>
            </a:r>
            <a:r>
              <a:rPr lang="en-GB" dirty="0" err="1"/>
              <a:t>AddScore</a:t>
            </a:r>
            <a:endParaRPr lang="en-GB" dirty="0"/>
          </a:p>
          <a:p>
            <a:pPr lvl="3"/>
            <a:r>
              <a:rPr lang="en-GB" dirty="0"/>
              <a:t>And paste data into textbox for </a:t>
            </a:r>
            <a:r>
              <a:rPr lang="en-GB" dirty="0" err="1"/>
              <a:t>GetScores</a:t>
            </a:r>
            <a:endParaRPr lang="en-GB" dirty="0"/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4118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Unreal Integration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0497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Unreal Integration</a:t>
            </a:r>
          </a:p>
          <a:p>
            <a:pPr lvl="1"/>
            <a:r>
              <a:rPr lang="en-GB" dirty="0"/>
              <a:t>Works in much the same way</a:t>
            </a:r>
          </a:p>
          <a:p>
            <a:pPr lvl="2"/>
            <a:r>
              <a:rPr lang="en-GB" dirty="0"/>
              <a:t>However, uses Unreal C++ wrapper code to deal with:</a:t>
            </a:r>
          </a:p>
          <a:p>
            <a:pPr lvl="3"/>
            <a:r>
              <a:rPr lang="en-GB" dirty="0" err="1"/>
              <a:t>HTTPClient</a:t>
            </a:r>
            <a:endParaRPr lang="en-GB" dirty="0"/>
          </a:p>
          <a:p>
            <a:pPr lvl="3"/>
            <a:r>
              <a:rPr lang="en-GB" dirty="0"/>
              <a:t>JSON data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Unreal ‘documentation’</a:t>
            </a:r>
          </a:p>
          <a:p>
            <a:pPr lvl="3"/>
            <a:r>
              <a:rPr lang="en-GB" dirty="0">
                <a:hlinkClick r:id="rId2"/>
              </a:rPr>
              <a:t>https://wiki.unrealengine.com/Http-requests</a:t>
            </a:r>
            <a:endParaRPr lang="en-GB" dirty="0"/>
          </a:p>
          <a:p>
            <a:pPr lvl="3"/>
            <a:r>
              <a:rPr lang="en-GB" dirty="0"/>
              <a:t>Create an actor derived class to hold requests and associated responses</a:t>
            </a:r>
          </a:p>
          <a:p>
            <a:pPr lvl="3"/>
            <a:endParaRPr lang="en-GB" dirty="0"/>
          </a:p>
          <a:p>
            <a:pPr lvl="3"/>
            <a:r>
              <a:rPr lang="en-GB" dirty="0"/>
              <a:t>‘broadly’ similar to Unity approach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5055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Unreal Integration</a:t>
            </a:r>
          </a:p>
          <a:p>
            <a:pPr lvl="1"/>
            <a:r>
              <a:rPr lang="en-GB" dirty="0"/>
              <a:t>HTTP data definitions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E936F1-551A-7D41-8A8E-B2A2CACB8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916832"/>
            <a:ext cx="4035028" cy="27374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83E559-ABB6-FA4A-8DDC-133A38141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3246" y="1644289"/>
            <a:ext cx="3317707" cy="361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94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Unreal Integration</a:t>
            </a:r>
          </a:p>
          <a:p>
            <a:pPr lvl="1"/>
            <a:r>
              <a:rPr lang="en-GB" dirty="0"/>
              <a:t>HTTP data transfer (GET)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r>
              <a:rPr lang="en-GB" dirty="0"/>
              <a:t>GET (</a:t>
            </a:r>
            <a:r>
              <a:rPr lang="en-GB" dirty="0" err="1"/>
              <a:t>GetRequest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Uses ‘</a:t>
            </a:r>
            <a:r>
              <a:rPr lang="en-GB" dirty="0" err="1"/>
              <a:t>subroute</a:t>
            </a:r>
            <a:r>
              <a:rPr lang="en-GB" dirty="0"/>
              <a:t>’ as a command</a:t>
            </a:r>
          </a:p>
          <a:p>
            <a:pPr lvl="2"/>
            <a:r>
              <a:rPr lang="en-GB" dirty="0"/>
              <a:t>Passes response function to be called on completion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3DAB20-82D2-3647-95FB-3F25971ED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" y="1844824"/>
            <a:ext cx="90424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3975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Unreal Integration</a:t>
            </a:r>
          </a:p>
          <a:p>
            <a:pPr lvl="1"/>
            <a:r>
              <a:rPr lang="en-GB" dirty="0"/>
              <a:t>HTTP data transfer (GET)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C33992-1BC5-464B-BA15-3CD687DFD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700808"/>
            <a:ext cx="8097060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5934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Unreal Integration</a:t>
            </a:r>
          </a:p>
          <a:p>
            <a:pPr lvl="1"/>
            <a:r>
              <a:rPr lang="en-GB" dirty="0"/>
              <a:t>HTTP data transfer (POST)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r>
              <a:rPr lang="en-GB" dirty="0"/>
              <a:t>POST (</a:t>
            </a:r>
            <a:r>
              <a:rPr lang="en-GB" dirty="0" err="1"/>
              <a:t>PostRequest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Uses ‘</a:t>
            </a:r>
            <a:r>
              <a:rPr lang="en-GB" dirty="0" err="1"/>
              <a:t>subroute</a:t>
            </a:r>
            <a:r>
              <a:rPr lang="en-GB" dirty="0"/>
              <a:t>’ as a command</a:t>
            </a:r>
          </a:p>
          <a:p>
            <a:pPr lvl="2"/>
            <a:r>
              <a:rPr lang="en-GB" dirty="0"/>
              <a:t>Passes response function to be called on completion</a:t>
            </a:r>
          </a:p>
          <a:p>
            <a:pPr lvl="2"/>
            <a:r>
              <a:rPr lang="en-GB" dirty="0"/>
              <a:t>Passes specific send data as </a:t>
            </a:r>
            <a:r>
              <a:rPr lang="en-GB" dirty="0" err="1"/>
              <a:t>json</a:t>
            </a:r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B979B9-ADF2-1943-8479-DE0D65D2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772816"/>
            <a:ext cx="7380312" cy="2710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119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5BAECD-AA21-C64D-B5B5-81D1E6752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911350"/>
            <a:ext cx="30353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0463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Unreal Integration</a:t>
            </a:r>
          </a:p>
          <a:p>
            <a:pPr lvl="1"/>
            <a:r>
              <a:rPr lang="en-GB" dirty="0"/>
              <a:t>HTTP data transfer (POST)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r>
              <a:rPr lang="en-GB" dirty="0"/>
              <a:t>Response</a:t>
            </a:r>
          </a:p>
          <a:p>
            <a:pPr lvl="2"/>
            <a:r>
              <a:rPr lang="en-GB" dirty="0"/>
              <a:t>Unpack JSON response (this is unrelated in this instance)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B2C293-F664-5C42-A753-072940BCA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772816"/>
            <a:ext cx="8028384" cy="276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615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Unreal Integration</a:t>
            </a:r>
          </a:p>
          <a:p>
            <a:pPr lvl="1"/>
            <a:r>
              <a:rPr lang="en-GB" dirty="0" err="1"/>
              <a:t>Unreal’s</a:t>
            </a:r>
            <a:r>
              <a:rPr lang="en-GB" dirty="0"/>
              <a:t> JSON engine doesn’t support anonymous collections</a:t>
            </a:r>
          </a:p>
          <a:p>
            <a:pPr lvl="2"/>
            <a:r>
              <a:rPr lang="en-GB" dirty="0"/>
              <a:t>Will silently fail with errors logged in output log</a:t>
            </a:r>
          </a:p>
          <a:p>
            <a:pPr lvl="3"/>
            <a:r>
              <a:rPr lang="en-GB" dirty="0"/>
              <a:t>(window-&gt;developer tools-&gt;output log)</a:t>
            </a:r>
          </a:p>
          <a:p>
            <a:pPr marL="457200" lvl="1" indent="0">
              <a:buNone/>
            </a:pPr>
            <a:endParaRPr lang="en-GB" dirty="0"/>
          </a:p>
          <a:p>
            <a:pPr lvl="2"/>
            <a:r>
              <a:rPr lang="en-GB" dirty="0"/>
              <a:t>Add a label to contain data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3573E2-8B18-8C46-B835-611006BFA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4005064"/>
            <a:ext cx="36703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96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Unreal Integration</a:t>
            </a:r>
          </a:p>
          <a:p>
            <a:pPr lvl="1"/>
            <a:r>
              <a:rPr lang="en-GB" dirty="0" err="1"/>
              <a:t>Unreal’s</a:t>
            </a:r>
            <a:r>
              <a:rPr lang="en-GB" dirty="0"/>
              <a:t> HTTP engine will fail without trailing / in </a:t>
            </a:r>
            <a:r>
              <a:rPr lang="en-GB" dirty="0" err="1"/>
              <a:t>url</a:t>
            </a: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2"/>
            <a:r>
              <a:rPr lang="en-GB" dirty="0"/>
              <a:t>Just reports that server rejected connection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15AE7E-8C34-ED44-BCBA-BFC103BB3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2132856"/>
            <a:ext cx="5492410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9573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 general</a:t>
            </a:r>
          </a:p>
          <a:p>
            <a:pPr lvl="1"/>
            <a:r>
              <a:rPr lang="en-GB" dirty="0"/>
              <a:t>Typed languages (C# &amp; C++) lose the immediacy (and speed of development) of Python</a:t>
            </a:r>
          </a:p>
          <a:p>
            <a:pPr lvl="2"/>
            <a:r>
              <a:rPr lang="en-GB" dirty="0"/>
              <a:t>As JSON data needs to be made explicit</a:t>
            </a:r>
          </a:p>
          <a:p>
            <a:pPr lvl="3"/>
            <a:r>
              <a:rPr lang="en-GB" dirty="0"/>
              <a:t>Need to think about your data transfer formats</a:t>
            </a:r>
          </a:p>
          <a:p>
            <a:pPr lvl="3"/>
            <a:r>
              <a:rPr lang="en-GB" dirty="0"/>
              <a:t>Cost in changing it between client and server</a:t>
            </a:r>
          </a:p>
          <a:p>
            <a:pPr lvl="3"/>
            <a:endParaRPr lang="en-GB" dirty="0"/>
          </a:p>
          <a:p>
            <a:pPr lvl="1"/>
            <a:r>
              <a:rPr lang="en-GB" dirty="0"/>
              <a:t>POST</a:t>
            </a:r>
          </a:p>
          <a:p>
            <a:pPr lvl="2"/>
            <a:r>
              <a:rPr lang="en-GB" dirty="0"/>
              <a:t>Transmit &amp; receive data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GET</a:t>
            </a:r>
          </a:p>
          <a:p>
            <a:pPr lvl="2"/>
            <a:r>
              <a:rPr lang="en-GB" dirty="0"/>
              <a:t>Receive data only</a:t>
            </a:r>
          </a:p>
          <a:p>
            <a:pPr lvl="3"/>
            <a:r>
              <a:rPr lang="en-GB" dirty="0"/>
              <a:t>Embed data into </a:t>
            </a:r>
            <a:r>
              <a:rPr lang="en-GB" dirty="0" err="1"/>
              <a:t>subroute</a:t>
            </a:r>
            <a:r>
              <a:rPr lang="en-GB" dirty="0"/>
              <a:t> / path and unpack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1768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 general</a:t>
            </a:r>
          </a:p>
          <a:p>
            <a:pPr lvl="1"/>
            <a:r>
              <a:rPr lang="en-GB" dirty="0"/>
              <a:t>GET data</a:t>
            </a:r>
          </a:p>
          <a:p>
            <a:pPr lvl="2"/>
            <a:r>
              <a:rPr lang="en-GB" dirty="0"/>
              <a:t>Embed using &lt;</a:t>
            </a:r>
            <a:r>
              <a:rPr lang="en-GB" dirty="0" err="1"/>
              <a:t>subroute</a:t>
            </a:r>
            <a:r>
              <a:rPr lang="en-GB" dirty="0"/>
              <a:t>&gt;?&lt;label&gt;=&lt;value&gt;&amp;&lt;label&gt;=&lt;value&gt;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r>
              <a:rPr lang="en-GB" dirty="0"/>
              <a:t>No spaces, = or &amp; in labels &amp; values (use ascii %20 etc)</a:t>
            </a:r>
          </a:p>
          <a:p>
            <a:pPr marL="914400" lvl="2" indent="0">
              <a:buNone/>
            </a:pPr>
            <a:endParaRPr lang="en-GB" dirty="0"/>
          </a:p>
          <a:p>
            <a:pPr lvl="2"/>
            <a:r>
              <a:rPr lang="en-GB" dirty="0"/>
              <a:t>Unpack with </a:t>
            </a:r>
            <a:r>
              <a:rPr lang="en-GB" dirty="0" err="1"/>
              <a:t>urlib.parse</a:t>
            </a:r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r>
              <a:rPr lang="en-GB" dirty="0"/>
              <a:t>Becomes a dictionary of values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B9C2D-40E5-6E4C-B5EB-EF53F9DC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564904"/>
            <a:ext cx="7907858" cy="4268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52109DC-0E35-CC49-B75A-D8DF4BBE4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5" y="4747589"/>
            <a:ext cx="6866317" cy="50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163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Conclusions</a:t>
            </a:r>
          </a:p>
          <a:p>
            <a:pPr lvl="1"/>
            <a:r>
              <a:rPr lang="en-GB" dirty="0"/>
              <a:t>HTTP /JSON is are fine transport &amp; data layers</a:t>
            </a:r>
          </a:p>
          <a:p>
            <a:pPr lvl="2"/>
            <a:r>
              <a:rPr lang="en-GB" dirty="0"/>
              <a:t>Works with Python, C# / C++ / Unity / Unreal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Moving from untyped (Python) to typed (C# / C++) creates complications</a:t>
            </a:r>
          </a:p>
          <a:p>
            <a:pPr lvl="2"/>
            <a:r>
              <a:rPr lang="en-GB" dirty="0"/>
              <a:t>Particularly with JSON</a:t>
            </a:r>
          </a:p>
          <a:p>
            <a:pPr lvl="2"/>
            <a:r>
              <a:rPr lang="en-GB" dirty="0"/>
              <a:t>These are soluble, but be aware of scope for failure / issues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Scope for issues (Unity) with  time to complete HTTP requests</a:t>
            </a:r>
          </a:p>
          <a:p>
            <a:pPr lvl="2"/>
            <a:r>
              <a:rPr lang="en-GB" dirty="0"/>
              <a:t>Threading / yield are solutions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07649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r>
              <a:rPr lang="en-GB"/>
              <a:t>Questions</a:t>
            </a:r>
          </a:p>
          <a:p>
            <a:pPr lvl="1"/>
            <a:endParaRPr lang="en-GB"/>
          </a:p>
          <a:p>
            <a:pPr lvl="1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305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Learning outcomes</a:t>
            </a:r>
          </a:p>
          <a:p>
            <a:pPr lvl="1"/>
            <a:r>
              <a:rPr lang="en-GB" b="1" dirty="0"/>
              <a:t>Configure</a:t>
            </a:r>
            <a:r>
              <a:rPr lang="en-GB" dirty="0"/>
              <a:t> Unreal Engine to support HTTP</a:t>
            </a:r>
          </a:p>
          <a:p>
            <a:pPr lvl="1"/>
            <a:r>
              <a:rPr lang="en-GB" b="1" dirty="0"/>
              <a:t>Integrate </a:t>
            </a:r>
            <a:r>
              <a:rPr lang="en-GB" dirty="0"/>
              <a:t>JSON functionality into Unreal Engine</a:t>
            </a:r>
          </a:p>
          <a:p>
            <a:pPr lvl="1"/>
            <a:r>
              <a:rPr lang="en-GB" b="1" dirty="0"/>
              <a:t>Develop </a:t>
            </a:r>
            <a:r>
              <a:rPr lang="en-GB" dirty="0"/>
              <a:t>a simple Unreal Engine application to show GET &amp; POST functionality</a:t>
            </a:r>
          </a:p>
          <a:p>
            <a:pPr lvl="1"/>
            <a:r>
              <a:rPr lang="en-GB" b="1" dirty="0"/>
              <a:t>Extend</a:t>
            </a:r>
            <a:r>
              <a:rPr lang="en-GB" dirty="0"/>
              <a:t> your Unreal Engine testbed for a real application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Key Full stack Technologies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0DB6FC0-5307-144B-938C-C8784C4671C2}"/>
              </a:ext>
            </a:extLst>
          </p:cNvPr>
          <p:cNvGrpSpPr/>
          <p:nvPr/>
        </p:nvGrpSpPr>
        <p:grpSpPr>
          <a:xfrm>
            <a:off x="755581" y="1412776"/>
            <a:ext cx="7560835" cy="3393668"/>
            <a:chOff x="323533" y="2996952"/>
            <a:chExt cx="7560835" cy="3393668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E19CB59-95C5-C246-86B4-083F3E7337C2}"/>
                </a:ext>
              </a:extLst>
            </p:cNvPr>
            <p:cNvCxnSpPr>
              <a:cxnSpLocks/>
              <a:stCxn id="5" idx="3"/>
              <a:endCxn id="12" idx="1"/>
            </p:cNvCxnSpPr>
            <p:nvPr/>
          </p:nvCxnSpPr>
          <p:spPr>
            <a:xfrm>
              <a:off x="2195743" y="3962673"/>
              <a:ext cx="3744417" cy="7258"/>
            </a:xfrm>
            <a:prstGeom prst="straightConnector1">
              <a:avLst/>
            </a:prstGeom>
            <a:ln w="28575">
              <a:solidFill>
                <a:schemeClr val="bg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CF7FB8-6813-EA42-911B-EA3983A759DA}"/>
                </a:ext>
              </a:extLst>
            </p:cNvPr>
            <p:cNvGrpSpPr/>
            <p:nvPr/>
          </p:nvGrpSpPr>
          <p:grpSpPr>
            <a:xfrm>
              <a:off x="323533" y="3006244"/>
              <a:ext cx="2160241" cy="1728192"/>
              <a:chOff x="323533" y="3006244"/>
              <a:chExt cx="2160241" cy="1728192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C0B4373-145A-8949-A3D5-C101A8B3BABB}"/>
                  </a:ext>
                </a:extLst>
              </p:cNvPr>
              <p:cNvGrpSpPr/>
              <p:nvPr/>
            </p:nvGrpSpPr>
            <p:grpSpPr>
              <a:xfrm>
                <a:off x="467550" y="3438289"/>
                <a:ext cx="1728193" cy="1080119"/>
                <a:chOff x="1115616" y="3645024"/>
                <a:chExt cx="1944217" cy="1224136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A7E21E92-1ACD-C440-9490-A04888CEB0A8}"/>
                    </a:ext>
                  </a:extLst>
                </p:cNvPr>
                <p:cNvSpPr/>
                <p:nvPr/>
              </p:nvSpPr>
              <p:spPr>
                <a:xfrm>
                  <a:off x="1115616" y="3645024"/>
                  <a:ext cx="1944216" cy="122413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4FAFBF79-B7CE-1A41-BF11-4F26F6FC6585}"/>
                    </a:ext>
                  </a:extLst>
                </p:cNvPr>
                <p:cNvSpPr txBox="1"/>
                <p:nvPr/>
              </p:nvSpPr>
              <p:spPr>
                <a:xfrm>
                  <a:off x="1115617" y="3716106"/>
                  <a:ext cx="1944216" cy="1046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View</a:t>
                  </a:r>
                </a:p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(Python/</a:t>
                  </a:r>
                  <a:r>
                    <a:rPr lang="en-GB" dirty="0" err="1">
                      <a:solidFill>
                        <a:schemeClr val="bg1"/>
                      </a:solidFill>
                    </a:rPr>
                    <a:t>PyQt</a:t>
                  </a:r>
                  <a:r>
                    <a:rPr lang="en-GB" dirty="0">
                      <a:solidFill>
                        <a:schemeClr val="bg1"/>
                      </a:solidFill>
                    </a:rPr>
                    <a:t>)</a:t>
                  </a:r>
                </a:p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(Unreal)</a:t>
                  </a: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D1029132-52BB-B04E-A441-E2D316BB3C37}"/>
                  </a:ext>
                </a:extLst>
              </p:cNvPr>
              <p:cNvGrpSpPr/>
              <p:nvPr/>
            </p:nvGrpSpPr>
            <p:grpSpPr>
              <a:xfrm>
                <a:off x="323533" y="3006244"/>
                <a:ext cx="2160241" cy="1728192"/>
                <a:chOff x="323527" y="3284984"/>
                <a:chExt cx="2160241" cy="1728192"/>
              </a:xfrm>
            </p:grpSpPr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3DC629CF-7E7B-944A-BA39-A40A0B1F5286}"/>
                    </a:ext>
                  </a:extLst>
                </p:cNvPr>
                <p:cNvSpPr/>
                <p:nvPr/>
              </p:nvSpPr>
              <p:spPr>
                <a:xfrm>
                  <a:off x="323527" y="3284984"/>
                  <a:ext cx="2160241" cy="172819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3E871935-DADF-8C46-906B-F08FD8975A4A}"/>
                    </a:ext>
                  </a:extLst>
                </p:cNvPr>
                <p:cNvSpPr txBox="1"/>
                <p:nvPr/>
              </p:nvSpPr>
              <p:spPr>
                <a:xfrm>
                  <a:off x="395536" y="3284984"/>
                  <a:ext cx="172819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dirty="0">
                      <a:solidFill>
                        <a:schemeClr val="bg1"/>
                      </a:solidFill>
                    </a:rPr>
                    <a:t>Client</a:t>
                  </a:r>
                </a:p>
              </p:txBody>
            </p: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6D77AFC-2C59-2C44-B125-55B9358D5094}"/>
                </a:ext>
              </a:extLst>
            </p:cNvPr>
            <p:cNvGrpSpPr/>
            <p:nvPr/>
          </p:nvGrpSpPr>
          <p:grpSpPr>
            <a:xfrm>
              <a:off x="5724133" y="2996952"/>
              <a:ext cx="2160235" cy="3393668"/>
              <a:chOff x="3419877" y="2996952"/>
              <a:chExt cx="2160235" cy="3393668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7A563C0-6569-F449-A34E-2EAEE2C723D4}"/>
                  </a:ext>
                </a:extLst>
              </p:cNvPr>
              <p:cNvGrpSpPr/>
              <p:nvPr/>
            </p:nvGrpSpPr>
            <p:grpSpPr>
              <a:xfrm>
                <a:off x="3635902" y="5094476"/>
                <a:ext cx="1728193" cy="1080120"/>
                <a:chOff x="1115616" y="3645024"/>
                <a:chExt cx="1944217" cy="1224136"/>
              </a:xfrm>
            </p:grpSpPr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7FF3146B-853C-164A-9730-2AF28444E28E}"/>
                    </a:ext>
                  </a:extLst>
                </p:cNvPr>
                <p:cNvSpPr/>
                <p:nvPr/>
              </p:nvSpPr>
              <p:spPr>
                <a:xfrm>
                  <a:off x="1115616" y="3645024"/>
                  <a:ext cx="1944216" cy="122413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83B087EA-786E-1443-887F-46D96FEDEC54}"/>
                    </a:ext>
                  </a:extLst>
                </p:cNvPr>
                <p:cNvSpPr txBox="1"/>
                <p:nvPr/>
              </p:nvSpPr>
              <p:spPr>
                <a:xfrm>
                  <a:off x="1115617" y="3881293"/>
                  <a:ext cx="1944216" cy="73250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Model</a:t>
                  </a:r>
                </a:p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(SQL/</a:t>
                  </a:r>
                  <a:r>
                    <a:rPr lang="en-GB" dirty="0" err="1">
                      <a:solidFill>
                        <a:schemeClr val="bg1"/>
                      </a:solidFill>
                    </a:rPr>
                    <a:t>Sqlite</a:t>
                  </a:r>
                  <a:r>
                    <a:rPr lang="en-GB" dirty="0">
                      <a:solidFill>
                        <a:schemeClr val="bg1"/>
                      </a:solidFill>
                    </a:rPr>
                    <a:t>)</a:t>
                  </a:r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80DA2D4-26EB-204E-9C81-D3F5C4A6ADDD}"/>
                  </a:ext>
                </a:extLst>
              </p:cNvPr>
              <p:cNvGrpSpPr/>
              <p:nvPr/>
            </p:nvGrpSpPr>
            <p:grpSpPr>
              <a:xfrm>
                <a:off x="3635903" y="3438292"/>
                <a:ext cx="1728193" cy="1080120"/>
                <a:chOff x="1115616" y="3645024"/>
                <a:chExt cx="1944217" cy="1224136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04B087CE-7D10-A44C-87F0-8C67AF2D58F0}"/>
                    </a:ext>
                  </a:extLst>
                </p:cNvPr>
                <p:cNvSpPr/>
                <p:nvPr/>
              </p:nvSpPr>
              <p:spPr>
                <a:xfrm>
                  <a:off x="1115616" y="3645024"/>
                  <a:ext cx="1944216" cy="122413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757FBBB-2EDC-D94D-BAA4-6DE1A464E241}"/>
                    </a:ext>
                  </a:extLst>
                </p:cNvPr>
                <p:cNvSpPr txBox="1"/>
                <p:nvPr/>
              </p:nvSpPr>
              <p:spPr>
                <a:xfrm>
                  <a:off x="1115617" y="3881293"/>
                  <a:ext cx="1944216" cy="73250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Controller</a:t>
                  </a:r>
                </a:p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(Python)</a:t>
                  </a:r>
                </a:p>
              </p:txBody>
            </p:sp>
          </p:grp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62010B59-2F49-374B-B923-771DDF0694E3}"/>
                  </a:ext>
                </a:extLst>
              </p:cNvPr>
              <p:cNvCxnSpPr>
                <a:stCxn id="11" idx="2"/>
                <a:endCxn id="8" idx="0"/>
              </p:cNvCxnSpPr>
              <p:nvPr/>
            </p:nvCxnSpPr>
            <p:spPr>
              <a:xfrm flipH="1">
                <a:off x="4499998" y="4518412"/>
                <a:ext cx="1" cy="576064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7A62B2D3-BD43-6D45-B113-1BE525D906A0}"/>
                  </a:ext>
                </a:extLst>
              </p:cNvPr>
              <p:cNvGrpSpPr/>
              <p:nvPr/>
            </p:nvGrpSpPr>
            <p:grpSpPr>
              <a:xfrm>
                <a:off x="3419877" y="2996952"/>
                <a:ext cx="2160235" cy="3393668"/>
                <a:chOff x="323527" y="3275692"/>
                <a:chExt cx="2160235" cy="3393668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72DFEFCF-B27F-4244-BE3D-886755E23835}"/>
                    </a:ext>
                  </a:extLst>
                </p:cNvPr>
                <p:cNvSpPr/>
                <p:nvPr/>
              </p:nvSpPr>
              <p:spPr>
                <a:xfrm>
                  <a:off x="323527" y="3284984"/>
                  <a:ext cx="2160235" cy="338437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5A28D2C9-4E6D-9D43-9831-049F1913C94C}"/>
                    </a:ext>
                  </a:extLst>
                </p:cNvPr>
                <p:cNvSpPr txBox="1"/>
                <p:nvPr/>
              </p:nvSpPr>
              <p:spPr>
                <a:xfrm>
                  <a:off x="395536" y="3275692"/>
                  <a:ext cx="172819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dirty="0">
                      <a:solidFill>
                        <a:schemeClr val="bg1"/>
                      </a:solidFill>
                    </a:rPr>
                    <a:t>Server</a:t>
                  </a:r>
                </a:p>
              </p:txBody>
            </p:sp>
          </p:grp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C49D2B4-4E9F-0D4E-BBE9-2E3F0265EBE8}"/>
                </a:ext>
              </a:extLst>
            </p:cNvPr>
            <p:cNvSpPr txBox="1"/>
            <p:nvPr/>
          </p:nvSpPr>
          <p:spPr>
            <a:xfrm>
              <a:off x="3203848" y="3645024"/>
              <a:ext cx="17281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Data Comms</a:t>
              </a:r>
            </a:p>
            <a:p>
              <a:pPr algn="ctr"/>
              <a:r>
                <a:rPr lang="en-GB" dirty="0">
                  <a:solidFill>
                    <a:schemeClr val="bg1"/>
                  </a:solidFill>
                </a:rPr>
                <a:t>(HTTP / JSON)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3985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Key Full stack Technologies</a:t>
            </a:r>
          </a:p>
          <a:p>
            <a:pPr lvl="1"/>
            <a:r>
              <a:rPr lang="en-GB" dirty="0"/>
              <a:t>Last week:</a:t>
            </a:r>
          </a:p>
          <a:p>
            <a:pPr lvl="2"/>
            <a:r>
              <a:rPr lang="en-GB" dirty="0"/>
              <a:t>Looked at broad Python-based client-server architecture</a:t>
            </a:r>
          </a:p>
          <a:p>
            <a:pPr lvl="3"/>
            <a:r>
              <a:rPr lang="en-GB" dirty="0"/>
              <a:t>Addressed issues with JSON for better data transfer</a:t>
            </a:r>
          </a:p>
          <a:p>
            <a:pPr lvl="3"/>
            <a:r>
              <a:rPr lang="en-GB" dirty="0"/>
              <a:t>SQL for persistent data management</a:t>
            </a:r>
          </a:p>
          <a:p>
            <a:pPr lvl="3"/>
            <a:endParaRPr lang="en-GB" dirty="0"/>
          </a:p>
          <a:p>
            <a:pPr marL="914400" lvl="2" indent="0">
              <a:buNone/>
            </a:pPr>
            <a:r>
              <a:rPr lang="en-GB" dirty="0">
                <a:sym typeface="Wingdings" pitchFamily="2" charset="2"/>
              </a:rPr>
              <a:t> Basis of a powerful backend framework</a:t>
            </a:r>
            <a:endParaRPr lang="en-GB" dirty="0"/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9756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This week</a:t>
            </a:r>
          </a:p>
          <a:p>
            <a:pPr lvl="1"/>
            <a:r>
              <a:rPr lang="en-GB" dirty="0"/>
              <a:t>Game engine integration approaches</a:t>
            </a:r>
          </a:p>
          <a:p>
            <a:pPr lvl="1"/>
            <a:r>
              <a:rPr lang="en-GB" dirty="0"/>
              <a:t>Game &amp; Architectural design considerations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7905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Unity Integration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3013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Unity Integration</a:t>
            </a:r>
          </a:p>
          <a:p>
            <a:pPr lvl="1"/>
            <a:r>
              <a:rPr lang="en-GB" dirty="0"/>
              <a:t>Unity leverages C# &amp; .NET as its run-time architecture</a:t>
            </a:r>
          </a:p>
          <a:p>
            <a:pPr lvl="2"/>
            <a:r>
              <a:rPr lang="en-GB" dirty="0"/>
              <a:t>.NET is very good for client/server development</a:t>
            </a:r>
          </a:p>
          <a:p>
            <a:pPr lvl="3"/>
            <a:r>
              <a:rPr lang="en-GB" dirty="0"/>
              <a:t>Often used as an alternative to Python</a:t>
            </a:r>
          </a:p>
          <a:p>
            <a:pPr lvl="3"/>
            <a:r>
              <a:rPr lang="en-GB" dirty="0"/>
              <a:t>Choice is often:</a:t>
            </a:r>
          </a:p>
          <a:p>
            <a:pPr lvl="4"/>
            <a:r>
              <a:rPr lang="en-GB" dirty="0"/>
              <a:t>Python (bespoke / Django)</a:t>
            </a:r>
          </a:p>
          <a:p>
            <a:pPr lvl="4"/>
            <a:r>
              <a:rPr lang="en-GB" dirty="0"/>
              <a:t>C# (</a:t>
            </a:r>
            <a:r>
              <a:rPr lang="en-GB" dirty="0" err="1"/>
              <a:t>.Net</a:t>
            </a:r>
            <a:r>
              <a:rPr lang="en-GB" dirty="0"/>
              <a:t> / ASP.NET)</a:t>
            </a:r>
          </a:p>
          <a:p>
            <a:pPr lvl="4"/>
            <a:r>
              <a:rPr lang="en-GB" dirty="0"/>
              <a:t>JavaScript (bespoke / Node.js)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3466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Unity Integration</a:t>
            </a:r>
          </a:p>
          <a:p>
            <a:pPr lvl="1"/>
            <a:r>
              <a:rPr lang="en-GB" dirty="0"/>
              <a:t>Generic C# HTTP Client functionality</a:t>
            </a:r>
          </a:p>
          <a:p>
            <a:pPr lvl="3"/>
            <a:endParaRPr lang="en-GB" dirty="0"/>
          </a:p>
          <a:p>
            <a:pPr marL="1371600" lvl="3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2172D3-B4E4-E146-94E9-9343D82C7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988840"/>
            <a:ext cx="5741268" cy="4172333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A710C60-5CBD-E74D-A853-D33803ECFC16}"/>
              </a:ext>
            </a:extLst>
          </p:cNvPr>
          <p:cNvSpPr txBox="1">
            <a:spLocks/>
          </p:cNvSpPr>
          <p:nvPr/>
        </p:nvSpPr>
        <p:spPr>
          <a:xfrm>
            <a:off x="6084168" y="1988840"/>
            <a:ext cx="2880320" cy="6192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Functionally identical to Python</a:t>
            </a:r>
          </a:p>
          <a:p>
            <a:pPr lvl="1"/>
            <a:r>
              <a:rPr lang="en-GB" sz="1600" dirty="0" err="1"/>
              <a:t>GetAsync</a:t>
            </a:r>
            <a:r>
              <a:rPr lang="en-GB" sz="1600" dirty="0"/>
              <a:t>() is ‘GET’</a:t>
            </a:r>
          </a:p>
          <a:p>
            <a:pPr lvl="1"/>
            <a:r>
              <a:rPr lang="en-GB" sz="1600" dirty="0"/>
              <a:t>Slightly more code, Python is more geared towards rapid development</a:t>
            </a:r>
          </a:p>
          <a:p>
            <a:pPr lvl="1"/>
            <a:endParaRPr lang="en-GB" sz="1600" dirty="0"/>
          </a:p>
          <a:p>
            <a:r>
              <a:rPr lang="en-GB" sz="2000" dirty="0"/>
              <a:t>Python uses 3</a:t>
            </a:r>
            <a:r>
              <a:rPr lang="en-GB" sz="2000" baseline="30000" dirty="0"/>
              <a:t>rd</a:t>
            </a:r>
            <a:r>
              <a:rPr lang="en-GB" sz="2000" dirty="0"/>
              <a:t> party s/w for JSON support</a:t>
            </a:r>
          </a:p>
          <a:p>
            <a:pPr lvl="1"/>
            <a:r>
              <a:rPr lang="en-GB" sz="1600" dirty="0" err="1"/>
              <a:t>Newtonsoft</a:t>
            </a:r>
            <a:endParaRPr lang="en-GB" sz="1600" dirty="0"/>
          </a:p>
          <a:p>
            <a:pPr lvl="1"/>
            <a:r>
              <a:rPr lang="en-GB" sz="1600" dirty="0"/>
              <a:t>Typed nature of C# combined with refection makes JSON relatively easy to work with</a:t>
            </a:r>
          </a:p>
          <a:p>
            <a:pPr lvl="3"/>
            <a:endParaRPr lang="en-GB" sz="1400" dirty="0"/>
          </a:p>
          <a:p>
            <a:pPr marL="1371600" lvl="3" indent="0">
              <a:buFont typeface="Arial" pitchFamily="34" charset="0"/>
              <a:buNone/>
            </a:pPr>
            <a:endParaRPr lang="en-GB" sz="1400" dirty="0"/>
          </a:p>
          <a:p>
            <a:pPr lvl="1"/>
            <a:endParaRPr lang="en-GB" sz="1800" dirty="0"/>
          </a:p>
          <a:p>
            <a:pPr lvl="1"/>
            <a:endParaRPr lang="en-GB" sz="1800" dirty="0"/>
          </a:p>
          <a:p>
            <a:pPr lvl="1"/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068795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12990</TotalTime>
  <Words>737</Words>
  <Application>Microsoft Macintosh PowerPoint</Application>
  <PresentationFormat>On-screen Show (4:3)</PresentationFormat>
  <Paragraphs>270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Gazcorp Ltd.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Computer Games and Entertainment: Advanced Programming</dc:title>
  <dc:creator>Gareth</dc:creator>
  <cp:lastModifiedBy>Lewis, Gareth</cp:lastModifiedBy>
  <cp:revision>788</cp:revision>
  <cp:lastPrinted>2019-10-18T12:11:32Z</cp:lastPrinted>
  <dcterms:created xsi:type="dcterms:W3CDTF">2008-11-22T10:38:31Z</dcterms:created>
  <dcterms:modified xsi:type="dcterms:W3CDTF">2019-10-18T12:11:36Z</dcterms:modified>
</cp:coreProperties>
</file>

<file path=docProps/thumbnail.jpeg>
</file>